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73" r:id="rId13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8" Type="http://schemas.openxmlformats.org/officeDocument/2006/relationships/slide" Target="slides/slide1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7" name="Shape 8957"/>
        <p:cNvGrpSpPr/>
        <p:nvPr/>
      </p:nvGrpSpPr>
      <p:grpSpPr>
        <a:xfrm>
          <a:off x="0" y="0"/>
          <a:ext cx="0" cy="0"/>
          <a:chOff x="0" y="0"/>
          <a:chExt cx="0" cy="0"/>
        </a:xfrm>
      </p:grpSpPr>
      <p:sp>
        <p:nvSpPr>
          <p:cNvPr id="8958" name="Google Shape;895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9" name="Google Shape;8959;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18.xml"/><Relationship Id="rId3" Type="http://schemas.openxmlformats.org/officeDocument/2006/relationships/image" Target="../media/image144.png"/></Relationships>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0" name="Shape 8960"/>
        <p:cNvGrpSpPr/>
        <p:nvPr/>
      </p:nvGrpSpPr>
      <p:grpSpPr>
        <a:xfrm>
          <a:off x="0" y="0"/>
          <a:ext cx="0" cy="0"/>
          <a:chOff x="0" y="0"/>
          <a:chExt cx="0" cy="0"/>
        </a:xfrm>
      </p:grpSpPr>
      <p:sp>
        <p:nvSpPr>
          <p:cNvPr id="8961" name="Google Shape;8961;p1448"/>
          <p:cNvSpPr txBox="1"/>
          <p:nvPr>
            <p:ph type="title"/>
          </p:nvPr>
        </p:nvSpPr>
        <p:spPr>
          <a:xfrm>
            <a:off x="559185" y="176296"/>
            <a:ext cx="8262937" cy="441325"/>
          </a:xfrm>
          <a:prstGeom prst="rect">
            <a:avLst/>
          </a:prstGeom>
          <a:noFill/>
          <a:ln>
            <a:noFill/>
          </a:ln>
        </p:spPr>
        <p:txBody>
          <a:bodyPr anchorCtr="0" anchor="b" bIns="0" lIns="45700" spcFirstLastPara="1" rIns="45700" wrap="square" tIns="0">
            <a:noAutofit/>
          </a:bodyPr>
          <a:lstStyle/>
          <a:p>
            <a:pPr indent="0" lvl="0" marL="0" rtl="0" algn="l">
              <a:spcBef>
                <a:spcPts val="0"/>
              </a:spcBef>
              <a:spcAft>
                <a:spcPts val="0"/>
              </a:spcAft>
              <a:buNone/>
            </a:pPr>
            <a:r>
              <a:rPr b="1" i="0" lang="en-US" u="none"/>
              <a:t>2010 Interns</a:t>
            </a:r>
            <a:endParaRPr/>
          </a:p>
        </p:txBody>
      </p:sp>
      <p:graphicFrame>
        <p:nvGraphicFramePr>
          <p:cNvPr id="8962" name="Google Shape;8962;p1448"/>
          <p:cNvGraphicFramePr/>
          <p:nvPr/>
        </p:nvGraphicFramePr>
        <p:xfrm>
          <a:off x="7461250" y="3822700"/>
          <a:ext cx="3000000" cy="3000000"/>
        </p:xfrm>
        <a:graphic>
          <a:graphicData uri="http://schemas.openxmlformats.org/drawingml/2006/table">
            <a:tbl>
              <a:tblPr>
                <a:noFill/>
                <a:tableStyleId>{F3CFC8F6-5211-4DE5-9601-E83F66004352}</a:tableStyleId>
              </a:tblPr>
              <a:tblGrid>
                <a:gridCol w="535775"/>
                <a:gridCol w="535775"/>
              </a:tblGrid>
              <a:tr h="241300">
                <a:tc>
                  <a:txBody>
                    <a:bodyPr/>
                    <a:lstStyle/>
                    <a:p>
                      <a:pPr indent="0" lvl="0" marL="0" marR="0" rtl="0" algn="l">
                        <a:spcBef>
                          <a:spcPts val="0"/>
                        </a:spcBef>
                        <a:spcAft>
                          <a:spcPts val="0"/>
                        </a:spcAft>
                        <a:buNone/>
                      </a:pPr>
                      <a:r>
                        <a:rPr b="0" i="0" lang="en-US" sz="1000" u="none" cap="none" strike="noStrike">
                          <a:latin typeface="Verdana"/>
                          <a:ea typeface="Verdana"/>
                          <a:cs typeface="Verdana"/>
                          <a:sym typeface="Verdana"/>
                        </a:rPr>
                        <a:t> </a:t>
                      </a:r>
                      <a:endParaRPr/>
                    </a:p>
                  </a:txBody>
                  <a:tcPr marT="9550"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E9D9"/>
                    </a:solidFill>
                  </a:tcPr>
                </a:tc>
                <a:tc>
                  <a:txBody>
                    <a:bodyPr/>
                    <a:lstStyle/>
                    <a:p>
                      <a:pPr indent="0" lvl="0" marL="0" marR="0" rtl="0" algn="l">
                        <a:spcBef>
                          <a:spcPts val="0"/>
                        </a:spcBef>
                        <a:spcAft>
                          <a:spcPts val="0"/>
                        </a:spcAft>
                        <a:buNone/>
                      </a:pPr>
                      <a:r>
                        <a:rPr b="1" i="0" lang="en-US" sz="1100" u="none" cap="none" strike="noStrike">
                          <a:latin typeface="Verdana"/>
                          <a:ea typeface="Verdana"/>
                          <a:cs typeface="Verdana"/>
                          <a:sym typeface="Verdana"/>
                        </a:rPr>
                        <a:t>FNAL</a:t>
                      </a:r>
                      <a:endParaRPr/>
                    </a:p>
                  </a:txBody>
                  <a:tcPr marT="9550"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41300">
                <a:tc>
                  <a:txBody>
                    <a:bodyPr/>
                    <a:lstStyle/>
                    <a:p>
                      <a:pPr indent="0" lvl="0" marL="0" marR="0" rtl="0" algn="l">
                        <a:spcBef>
                          <a:spcPts val="0"/>
                        </a:spcBef>
                        <a:spcAft>
                          <a:spcPts val="0"/>
                        </a:spcAft>
                        <a:buNone/>
                      </a:pPr>
                      <a:r>
                        <a:rPr b="0" i="0" lang="en-US" sz="1000" u="none" cap="none" strike="noStrike">
                          <a:latin typeface="Verdana"/>
                          <a:ea typeface="Verdana"/>
                          <a:cs typeface="Verdana"/>
                          <a:sym typeface="Verdana"/>
                        </a:rPr>
                        <a:t> </a:t>
                      </a:r>
                      <a:endParaRPr/>
                    </a:p>
                  </a:txBody>
                  <a:tcPr marT="9550"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BE5F1"/>
                    </a:solidFill>
                  </a:tcPr>
                </a:tc>
                <a:tc>
                  <a:txBody>
                    <a:bodyPr/>
                    <a:lstStyle/>
                    <a:p>
                      <a:pPr indent="0" lvl="0" marL="0" marR="0" rtl="0" algn="l">
                        <a:spcBef>
                          <a:spcPts val="0"/>
                        </a:spcBef>
                        <a:spcAft>
                          <a:spcPts val="0"/>
                        </a:spcAft>
                        <a:buNone/>
                      </a:pPr>
                      <a:r>
                        <a:rPr b="1" i="0" lang="en-US" sz="1100" u="none" cap="none" strike="noStrike">
                          <a:latin typeface="Verdana"/>
                          <a:ea typeface="Verdana"/>
                          <a:cs typeface="Verdana"/>
                          <a:sym typeface="Verdana"/>
                        </a:rPr>
                        <a:t>ANL</a:t>
                      </a:r>
                      <a:endParaRPr/>
                    </a:p>
                  </a:txBody>
                  <a:tcPr marT="9550"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8963" name="Google Shape;8963;p1448"/>
          <p:cNvGraphicFramePr/>
          <p:nvPr/>
        </p:nvGraphicFramePr>
        <p:xfrm>
          <a:off x="881063" y="3429000"/>
          <a:ext cx="3000000" cy="3000000"/>
        </p:xfrm>
        <a:graphic>
          <a:graphicData uri="http://schemas.openxmlformats.org/drawingml/2006/table">
            <a:tbl>
              <a:tblPr>
                <a:noFill/>
                <a:tableStyleId>{F3CFC8F6-5211-4DE5-9601-E83F66004352}</a:tableStyleId>
              </a:tblPr>
              <a:tblGrid>
                <a:gridCol w="1785150"/>
                <a:gridCol w="835450"/>
                <a:gridCol w="756625"/>
                <a:gridCol w="756625"/>
              </a:tblGrid>
              <a:tr h="283875">
                <a:tc>
                  <a:txBody>
                    <a:bodyPr/>
                    <a:lstStyle/>
                    <a:p>
                      <a:pPr indent="0" lvl="0" marL="0" marR="0" rtl="0" algn="l">
                        <a:spcBef>
                          <a:spcPts val="0"/>
                        </a:spcBef>
                        <a:spcAft>
                          <a:spcPts val="0"/>
                        </a:spcAft>
                        <a:buNone/>
                      </a:pPr>
                      <a:r>
                        <a:t/>
                      </a:r>
                      <a:endParaRPr b="1" i="0" sz="1800" u="none" cap="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i="0" lang="en-US" sz="1800" u="none" cap="none" strike="noStrike">
                          <a:solidFill>
                            <a:srgbClr val="000000"/>
                          </a:solidFill>
                          <a:latin typeface="Calibri"/>
                          <a:ea typeface="Calibri"/>
                          <a:cs typeface="Calibri"/>
                          <a:sym typeface="Calibri"/>
                        </a:rPr>
                        <a:t>2008</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i="0" lang="en-US" sz="1800" u="none" cap="none" strike="noStrike">
                          <a:solidFill>
                            <a:srgbClr val="000000"/>
                          </a:solidFill>
                          <a:latin typeface="Calibri"/>
                          <a:ea typeface="Calibri"/>
                          <a:cs typeface="Calibri"/>
                          <a:sym typeface="Calibri"/>
                        </a:rPr>
                        <a:t>2009</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i="0" lang="en-US" sz="1800" u="none" cap="none" strike="noStrike">
                          <a:solidFill>
                            <a:srgbClr val="000000"/>
                          </a:solidFill>
                          <a:latin typeface="Calibri"/>
                          <a:ea typeface="Calibri"/>
                          <a:cs typeface="Calibri"/>
                          <a:sym typeface="Calibri"/>
                        </a:rPr>
                        <a:t>2010</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Argonne</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6</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6</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5</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FNAL</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5</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5</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6</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Total offers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14</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14</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Rejections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Males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9</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9</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Females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non-US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4</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Illinois schools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5</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0</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Sophomores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3875">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Juniors</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8</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9</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8964" name="Google Shape;8964;p144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p>
            <a:pPr indent="0" lvl="0" marL="0" marR="0" rtl="0" algn="l">
              <a:lnSpc>
                <a:spcPct val="100000"/>
              </a:lnSpc>
              <a:spcBef>
                <a:spcPts val="0"/>
              </a:spcBef>
              <a:spcAft>
                <a:spcPts val="0"/>
              </a:spcAft>
              <a:buClr>
                <a:srgbClr val="B13F9A"/>
              </a:buClr>
              <a:buSzPts val="1000"/>
              <a:buFont typeface="Arial"/>
              <a:buNone/>
            </a:pPr>
            <a:r>
              <a:rPr b="0" i="0" lang="en-US" sz="1000" u="none" cap="none" strike="noStrike">
                <a:solidFill>
                  <a:srgbClr val="B13F9A"/>
                </a:solidFill>
                <a:latin typeface="Arial"/>
                <a:ea typeface="Arial"/>
                <a:cs typeface="Arial"/>
                <a:sym typeface="Arial"/>
              </a:rPr>
              <a:t>6/11/2010</a:t>
            </a:r>
            <a:endParaRPr/>
          </a:p>
        </p:txBody>
      </p:sp>
      <p:sp>
        <p:nvSpPr>
          <p:cNvPr id="8965" name="Google Shape;8965;p144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B13F9A"/>
              </a:buClr>
              <a:buSzPts val="1100"/>
              <a:buFont typeface="Arial"/>
              <a:buNone/>
            </a:pPr>
            <a:fld id="{00000000-1234-1234-1234-123412341234}" type="slidenum">
              <a:rPr b="0" i="0" lang="en-US" sz="1100" u="none" cap="none" strike="noStrike">
                <a:solidFill>
                  <a:srgbClr val="B13F9A"/>
                </a:solidFill>
                <a:latin typeface="Arial"/>
                <a:ea typeface="Arial"/>
                <a:cs typeface="Arial"/>
                <a:sym typeface="Arial"/>
              </a:rPr>
              <a:t>‹#›</a:t>
            </a:fld>
            <a:endParaRPr b="0" i="0" sz="1100" u="none" cap="none" strike="noStrike">
              <a:solidFill>
                <a:srgbClr val="B13F9A"/>
              </a:solidFill>
              <a:latin typeface="Arial"/>
              <a:ea typeface="Arial"/>
              <a:cs typeface="Arial"/>
              <a:sym typeface="Arial"/>
            </a:endParaRPr>
          </a:p>
        </p:txBody>
      </p:sp>
      <p:sp>
        <p:nvSpPr>
          <p:cNvPr id="8966" name="Google Shape;8966;p144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p>
            <a:pPr indent="0" lvl="0" marL="0" marR="0" rtl="0" algn="r">
              <a:lnSpc>
                <a:spcPct val="100000"/>
              </a:lnSpc>
              <a:spcBef>
                <a:spcPts val="0"/>
              </a:spcBef>
              <a:spcAft>
                <a:spcPts val="0"/>
              </a:spcAft>
              <a:buClr>
                <a:srgbClr val="B13F9A"/>
              </a:buClr>
              <a:buSzPts val="1000"/>
              <a:buFont typeface="Arial"/>
              <a:buNone/>
            </a:pPr>
            <a:r>
              <a:rPr b="0" i="0" lang="en-US" sz="1000" u="none" cap="none" strike="noStrike">
                <a:solidFill>
                  <a:srgbClr val="B13F9A"/>
                </a:solidFill>
                <a:latin typeface="Arial"/>
                <a:ea typeface="Arial"/>
                <a:cs typeface="Arial"/>
                <a:sym typeface="Arial"/>
              </a:rPr>
              <a:t>E. Prebys – Lee Teng Welcome</a:t>
            </a:r>
            <a:endParaRPr/>
          </a:p>
        </p:txBody>
      </p:sp>
      <p:pic>
        <p:nvPicPr>
          <p:cNvPr id="8967" name="Google Shape;8967;p1448"/>
          <p:cNvPicPr preferRelativeResize="0"/>
          <p:nvPr/>
        </p:nvPicPr>
        <p:blipFill rotWithShape="1">
          <a:blip r:embed="rId3">
            <a:alphaModFix/>
          </a:blip>
          <a:srcRect b="0" l="0" r="0" t="0"/>
          <a:stretch/>
        </p:blipFill>
        <p:spPr>
          <a:xfrm>
            <a:off x="660400" y="615950"/>
            <a:ext cx="8064500" cy="2757488"/>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